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7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0"/>
            <a:ext cx="5508104" cy="5805264"/>
          </a:xfrm>
        </p:spPr>
        <p:txBody>
          <a:bodyPr/>
          <a:lstStyle/>
          <a:p>
            <a:pPr algn="ctr"/>
            <a:r>
              <a:rPr lang="ru-RU" sz="4000" dirty="0" smtClean="0"/>
              <a:t>«Программа воспитания и обучения в детском саду»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ru-RU" sz="3600" dirty="0" smtClean="0"/>
              <a:t> (Под редакцией Васильевой М.А., Гербовой В.В., Комаровой Т.С.)</a:t>
            </a:r>
            <a:endParaRPr lang="ru-RU" sz="3600" dirty="0"/>
          </a:p>
        </p:txBody>
      </p:sp>
      <p:pic>
        <p:nvPicPr>
          <p:cNvPr id="4" name="Рисунок 3" descr="12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764704"/>
            <a:ext cx="3240360" cy="432048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115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810344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dirty="0" smtClean="0">
                <a:solidFill>
                  <a:schemeClr val="tx1"/>
                </a:solidFill>
              </a:rPr>
              <a:t>Логопедическая группа (старшая)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Содержимое 5" descr="080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44008" y="2571720"/>
            <a:ext cx="4499992" cy="428628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Содержимое 7" descr="080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836712"/>
            <a:ext cx="4957288" cy="338437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custDataLst>
      <p:tags r:id="rId1"/>
    </p:custDataLst>
  </p:cSld>
  <p:clrMapOvr>
    <a:masterClrMapping/>
  </p:clrMapOvr>
  <p:transition advTm="102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subTitle" idx="4294967295"/>
          </p:nvPr>
        </p:nvSpPr>
        <p:spPr>
          <a:xfrm>
            <a:off x="323850" y="0"/>
            <a:ext cx="8820150" cy="692150"/>
          </a:xfrm>
        </p:spPr>
        <p:txBody>
          <a:bodyPr>
            <a:normAutofit fontScale="97500"/>
          </a:bodyPr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chemeClr val="tx1"/>
                </a:solidFill>
              </a:rPr>
              <a:t>Логопедическая группа (подготовительная)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6" name="Содержимое 4" descr="080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620688"/>
            <a:ext cx="5143536" cy="385765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  <a:headEnd/>
            <a:tailEnd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8" name="Содержимое 5" descr="080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4778" y="2924944"/>
            <a:ext cx="4929222" cy="369691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custDataLst>
      <p:tags r:id="rId1"/>
    </p:custDataLst>
  </p:cSld>
  <p:clrMapOvr>
    <a:masterClrMapping/>
  </p:clrMapOvr>
  <p:transition advTm="495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0"/>
            <a:ext cx="8640960" cy="68580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600" dirty="0" smtClean="0"/>
              <a:t>Рекомендована Министерством образования и науки Российской Федерации, выпущена в 2005 году в новой редакции.</a:t>
            </a:r>
          </a:p>
          <a:p>
            <a:r>
              <a:rPr lang="ru-RU" sz="3600" dirty="0" smtClean="0"/>
              <a:t> Новое издание программы является усовершенствованным      вариантом «Программы воспитания и обучения в детском саду» (М.: Просвещение. 1985, отв. ред. М. А. Васильева), подготовленным с учетом новейших достижений современной науки и практики отечественного дошкольного образования.</a:t>
            </a:r>
            <a:endParaRPr lang="ru-RU" sz="3600" dirty="0"/>
          </a:p>
        </p:txBody>
      </p:sp>
    </p:spTree>
    <p:custDataLst>
      <p:tags r:id="rId1"/>
    </p:custDataLst>
  </p:cSld>
  <p:clrMapOvr>
    <a:masterClrMapping/>
  </p:clrMapOvr>
  <p:transition advTm="3050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    В   соответствии    с    современной   научной «Концепцией дошкольного воспитания» (авторы В. В. Давыдов, В. А. Петровский и др.)    о     признании самооценности   дошкольного   периода  детства в программе на первый план выдвигается развивающая функция образования, обеспечивающая становление личности    ребенка   и     раскрывающая     его индивидуальные   особенности. </a:t>
            </a:r>
            <a:br>
              <a:rPr lang="ru-RU" dirty="0" smtClean="0"/>
            </a:br>
            <a:r>
              <a:rPr lang="ru-RU" dirty="0" smtClean="0"/>
              <a:t>    Составители    программы    основывались   на важнейшем дидактическом принципе — развивающем обучении и научном положении Л. С. Выгодского о том, что правильно организованное обучение «ведет» за собой развитие. Развитие выступает как важнейший результат успешности воспитания и обучения детей. </a:t>
            </a:r>
            <a:br>
              <a:rPr lang="ru-RU" dirty="0" smtClean="0"/>
            </a:b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45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0"/>
            <a:ext cx="8568952" cy="6858000"/>
          </a:xfrm>
        </p:spPr>
        <p:txBody>
          <a:bodyPr>
            <a:normAutofit fontScale="92500"/>
          </a:bodyPr>
          <a:lstStyle/>
          <a:p>
            <a:r>
              <a:rPr lang="ru-RU" sz="3200" dirty="0" smtClean="0"/>
              <a:t>    С учетом   обозначенных     подходов программа представляет собой современную вариативную  программу,   в    которой комплексно представлены все   основные   содержательные    линии   воспитания, обучения и развития ребенка от рождения </a:t>
            </a:r>
          </a:p>
          <a:p>
            <a:pPr>
              <a:buNone/>
            </a:pPr>
            <a:r>
              <a:rPr lang="ru-RU" sz="3200" dirty="0" smtClean="0"/>
              <a:t>     до 7 лет. </a:t>
            </a:r>
            <a:br>
              <a:rPr lang="ru-RU" sz="3200" dirty="0" smtClean="0"/>
            </a:br>
            <a:r>
              <a:rPr lang="ru-RU" sz="3200" dirty="0" smtClean="0"/>
              <a:t>     Программа   строится   на      принципе культуросообразности.  Представляет   все направления   дошкольного    воспитания: физическое,  умственное,   нравственное, эстетическое,  трудовое; даёт   широкие возможности   для    познавательного, социального и личностного развития ребенка</a:t>
            </a:r>
            <a:r>
              <a:rPr lang="ru-RU" dirty="0" smtClean="0"/>
              <a:t>.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4539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r>
              <a:rPr lang="ru-RU" sz="3200" b="1" dirty="0" smtClean="0"/>
              <a:t>      Ведущие цели программы — создание благоприятных условий для полноценного проживания ребенком дошкольного детства, формирование   основ   базовой   культуры личности,   всестороннее    развитие психических   и   физических   качеств  в соответствии   с    возрастными    и индивидуальными   особенностями, подготовка ребенка к жизни в современном обществе. </a:t>
            </a:r>
            <a:br>
              <a:rPr lang="ru-RU" sz="3200" b="1" dirty="0" smtClean="0"/>
            </a:br>
            <a:r>
              <a:rPr lang="ru-RU" sz="3200" dirty="0" smtClean="0"/>
              <a:t>        </a:t>
            </a:r>
            <a:r>
              <a:rPr lang="ru-RU" sz="3600" dirty="0" smtClean="0"/>
              <a:t>Эти цели реализуются в процессе разнообразных видов детской деятельности: игровой,   учебной,    художественной, двигательной, элементарно-трудовой.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418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    Для достижения целей программы первостепенное значение имеют: </a:t>
            </a:r>
            <a:br>
              <a:rPr lang="ru-RU" dirty="0" smtClean="0"/>
            </a:br>
            <a:r>
              <a:rPr lang="ru-RU" dirty="0" smtClean="0"/>
              <a:t>• забота о здоровье, эмоциональном благополучии и своевременном всестороннем развитии каждого ребенка; </a:t>
            </a:r>
            <a:br>
              <a:rPr lang="ru-RU" dirty="0" smtClean="0"/>
            </a:br>
            <a:r>
              <a:rPr lang="ru-RU" dirty="0" smtClean="0"/>
              <a:t>• создание в группах атмосферы гуманного и доброжелательного отношения ко всем воспитанникам, что позволит растить их общительными, добрыми, любознательными, инициативными, стремящимися к самостоятельности и творчеству; </a:t>
            </a:r>
            <a:br>
              <a:rPr lang="ru-RU" dirty="0" smtClean="0"/>
            </a:br>
            <a:r>
              <a:rPr lang="ru-RU" dirty="0" smtClean="0"/>
              <a:t>• максимальное использование разнообразных видов детской деятельности: их интеграция в целях повышения эффективности образовательного процесса; </a:t>
            </a:r>
            <a:br>
              <a:rPr lang="ru-RU" dirty="0" smtClean="0"/>
            </a:br>
            <a:r>
              <a:rPr lang="ru-RU" dirty="0" smtClean="0"/>
              <a:t>• креативность (творческая организация) процесса воспитания и обучения; </a:t>
            </a:r>
            <a:br>
              <a:rPr lang="ru-RU" dirty="0" smtClean="0"/>
            </a:br>
            <a:r>
              <a:rPr lang="ru-RU" dirty="0" smtClean="0"/>
              <a:t>• вариативность использования образовательного материала, позволяющая развивать творчество в соответствии с интересами и наклонностями каждого ребенка; </a:t>
            </a:r>
            <a:br>
              <a:rPr lang="ru-RU" dirty="0" smtClean="0"/>
            </a:br>
            <a:r>
              <a:rPr lang="ru-RU" dirty="0" smtClean="0"/>
              <a:t>• уважительное отношение к результатам детского творчества; </a:t>
            </a:r>
            <a:br>
              <a:rPr lang="ru-RU" dirty="0" smtClean="0"/>
            </a:br>
            <a:r>
              <a:rPr lang="ru-RU" dirty="0" smtClean="0"/>
              <a:t>• обеспечение развития ребенка в процессе воспитания и обучения; </a:t>
            </a:r>
            <a:br>
              <a:rPr lang="ru-RU" dirty="0" smtClean="0"/>
            </a:br>
            <a:r>
              <a:rPr lang="ru-RU" dirty="0" smtClean="0"/>
              <a:t>• координация подходов к воспитанию детей в условиях ДОУ и семьи. Обеспечение участия семьи в жизни групп детского сада и дошкольного учреждения в целом; </a:t>
            </a:r>
            <a:br>
              <a:rPr lang="ru-RU" dirty="0" smtClean="0"/>
            </a:br>
            <a:r>
              <a:rPr lang="ru-RU" dirty="0" smtClean="0"/>
              <a:t>• соблюдение преемственности в работе детского сада и начальной школы, исключающей умственные и физические перегрузки в содержании образования ребенка дошкольного возраста. 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510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Решение обозначенных в программе целей и задач воспитания возможно только при целенаправленном влиянии педагога на ребенка с первых дней его пребывания в дошкольном образовательном учреждении.</a:t>
            </a:r>
          </a:p>
          <a:p>
            <a:r>
              <a:rPr lang="ru-RU" sz="3200" dirty="0" smtClean="0"/>
              <a:t> От  педагогического  мастерства   каждого воспитателя, его  культуры,   любви к  детям зависят уровень общего развития, которого достигнет ребенок, и степень приобретенных им нравственных качеств. Заботясь о здоровье и всестороннем  воспитании   детей,   педагоги дошкольных  образовательных   учреждений совместно с семьей должны стремиться сделать счастливым детство каждого ребенка.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4220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Структура программы:</a:t>
            </a:r>
            <a:endParaRPr lang="en-US" sz="3200" dirty="0" smtClean="0"/>
          </a:p>
          <a:p>
            <a:r>
              <a:rPr lang="ru-RU" sz="3200" dirty="0" smtClean="0"/>
              <a:t> программа составлена по возрастным группам. Она охватывает четыре возрастных периода физического и психического развития детей:</a:t>
            </a:r>
          </a:p>
          <a:p>
            <a:r>
              <a:rPr lang="ru-RU" sz="3200" dirty="0" smtClean="0"/>
              <a:t> • ранний возраст - от рождения до 2 лет (первая и вторая группы раннего возраста);</a:t>
            </a:r>
          </a:p>
          <a:p>
            <a:r>
              <a:rPr lang="ru-RU" sz="3200" dirty="0" smtClean="0"/>
              <a:t> • младший дошкольный возраст - от 2 до 4 лет (первая и вторая младшие группы);</a:t>
            </a:r>
          </a:p>
          <a:p>
            <a:r>
              <a:rPr lang="ru-RU" sz="3200" dirty="0" smtClean="0"/>
              <a:t> • средний возраст- от 4 до 5 лет (средняя группа);</a:t>
            </a:r>
          </a:p>
          <a:p>
            <a:r>
              <a:rPr lang="ru-RU" sz="3200" dirty="0" smtClean="0"/>
              <a:t> • старший дошкольный возраст - от 5 до 7 лет (старшая и подготовительная к школе группы). 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3082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каждом разделе программы дается характеристика возрастных особенностей психического и физического развития детей, определены общие и специальные задачи воспитания и обучения, особенности организации жизни детей, предусмотрено формирование необходимых представлений, жизненно важных умений и навыков в процессе обучения и их развитие в повседневной жизни.</a:t>
            </a:r>
          </a:p>
          <a:p>
            <a:r>
              <a:rPr lang="ru-RU" dirty="0" smtClean="0"/>
              <a:t>В программе разработано содержание детских праздников, развлечений и досугов. Определены примерные уровни развития, в которых отражаются достижения, приобретенные ребенком к концу каждого года пребывания в дошкольном учреждении.</a:t>
            </a:r>
          </a:p>
          <a:p>
            <a:r>
              <a:rPr lang="ru-RU" dirty="0" smtClean="0"/>
              <a:t>Программа сопровождается перечнями литературных и музыкальных произведений, дидактических и подвижных игр, рекомендованных к использованию в педагогическом процессе.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8759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9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4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4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1|8.4|3.6|4.9|3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7.8|26.9|22.6|1|4.2|1.7|1.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348</Words>
  <Application>Microsoft Office PowerPoint</Application>
  <PresentationFormat>Экран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«Программа воспитания и обучения в детском саду»  (Под редакцией Васильевой М.А., Гербовой В.В., Комаровой Т.С.)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Логопедическая группа (старшая)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«Программа воспитания и обучения в детском саду»  (Под редакцией Васильевой М.А., Гербовой В.В., Комаровой Т.С.)</dc:title>
  <dc:creator>Хозяин</dc:creator>
  <cp:lastModifiedBy>Хозяин</cp:lastModifiedBy>
  <cp:revision>1</cp:revision>
  <dcterms:created xsi:type="dcterms:W3CDTF">2012-08-08T11:32:15Z</dcterms:created>
  <dcterms:modified xsi:type="dcterms:W3CDTF">2012-08-08T11:32:37Z</dcterms:modified>
</cp:coreProperties>
</file>